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Lato" charset="1" panose="020F0502020204030203"/>
      <p:regular r:id="rId19"/>
    </p:embeddedFont>
    <p:embeddedFont>
      <p:font typeface="Helios Extended Bold" charset="1" panose="02000805050000020004"/>
      <p:regular r:id="rId20"/>
    </p:embeddedFont>
    <p:embeddedFont>
      <p:font typeface="Heebo Bold" charset="1" panose="00000800000000000000"/>
      <p:regular r:id="rId21"/>
    </p:embeddedFont>
    <p:embeddedFont>
      <p:font typeface="Lato Bold" charset="1" panose="020F05020202040302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ZFhCedFA.mp4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jpeg" Type="http://schemas.openxmlformats.org/officeDocument/2006/relationships/image"/><Relationship Id="rId4" Target="../media/VAGZFhCedFA.mp4" Type="http://schemas.openxmlformats.org/officeDocument/2006/relationships/video"/><Relationship Id="rId5" Target="../media/VAGZFhCedFA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44078" y="1326430"/>
            <a:ext cx="21203378" cy="7634140"/>
            <a:chOff x="0" y="0"/>
            <a:chExt cx="1128752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8752" cy="406400"/>
            </a:xfrm>
            <a:custGeom>
              <a:avLst/>
              <a:gdLst/>
              <a:ahLst/>
              <a:cxnLst/>
              <a:rect r="r" b="b" t="t" l="l"/>
              <a:pathLst>
                <a:path h="406400" w="1128752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600950" y="6932479"/>
            <a:ext cx="3086100" cy="804358"/>
            <a:chOff x="0" y="0"/>
            <a:chExt cx="812800" cy="21184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211847"/>
            </a:xfrm>
            <a:custGeom>
              <a:avLst/>
              <a:gdLst/>
              <a:ahLst/>
              <a:cxnLst/>
              <a:rect r="r" b="b" t="t" l="l"/>
              <a:pathLst>
                <a:path h="211847" w="812800">
                  <a:moveTo>
                    <a:pt x="50173" y="0"/>
                  </a:moveTo>
                  <a:lnTo>
                    <a:pt x="762627" y="0"/>
                  </a:lnTo>
                  <a:cubicBezTo>
                    <a:pt x="775934" y="0"/>
                    <a:pt x="788695" y="5286"/>
                    <a:pt x="798105" y="14695"/>
                  </a:cubicBezTo>
                  <a:cubicBezTo>
                    <a:pt x="807514" y="24105"/>
                    <a:pt x="812800" y="36866"/>
                    <a:pt x="812800" y="50173"/>
                  </a:cubicBezTo>
                  <a:lnTo>
                    <a:pt x="812800" y="161675"/>
                  </a:lnTo>
                  <a:cubicBezTo>
                    <a:pt x="812800" y="174981"/>
                    <a:pt x="807514" y="187743"/>
                    <a:pt x="798105" y="197152"/>
                  </a:cubicBezTo>
                  <a:cubicBezTo>
                    <a:pt x="788695" y="206561"/>
                    <a:pt x="775934" y="211847"/>
                    <a:pt x="762627" y="211847"/>
                  </a:cubicBezTo>
                  <a:lnTo>
                    <a:pt x="50173" y="211847"/>
                  </a:lnTo>
                  <a:cubicBezTo>
                    <a:pt x="36866" y="211847"/>
                    <a:pt x="24105" y="206561"/>
                    <a:pt x="14695" y="197152"/>
                  </a:cubicBezTo>
                  <a:cubicBezTo>
                    <a:pt x="5286" y="187743"/>
                    <a:pt x="0" y="174981"/>
                    <a:pt x="0" y="161675"/>
                  </a:cubicBezTo>
                  <a:lnTo>
                    <a:pt x="0" y="50173"/>
                  </a:lnTo>
                  <a:cubicBezTo>
                    <a:pt x="0" y="36866"/>
                    <a:pt x="5286" y="24105"/>
                    <a:pt x="14695" y="14695"/>
                  </a:cubicBezTo>
                  <a:cubicBezTo>
                    <a:pt x="24105" y="5286"/>
                    <a:pt x="36866" y="0"/>
                    <a:pt x="50173" y="0"/>
                  </a:cubicBezTo>
                  <a:close/>
                </a:path>
              </a:pathLst>
            </a:custGeom>
            <a:solidFill>
              <a:srgbClr val="4E6E8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812800" cy="2594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  <a:r>
                <a:rPr lang="en-US" sz="2199" spc="21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Cybersecurity Exam</a:t>
              </a: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514350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958126" y="3697546"/>
            <a:ext cx="12371749" cy="166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INDUSTRIAL SIMULATION ENVIRONMENT WITH OPEN PLC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58126" y="6255258"/>
            <a:ext cx="1237174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DAMIAN ATLSS, CHARLOTTE GLUTTING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9470" y="1391960"/>
            <a:ext cx="15529061" cy="83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CYBERATTACKS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77190" y="2529879"/>
            <a:ext cx="15529061" cy="6399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DDoS (Distributed Denial of Service)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Overwhelms the OpenPLC system with excessive traffic to cause disruptions in normal operations and make it unresponsive to legitimate requests.</a:t>
            </a:r>
          </a:p>
          <a:p>
            <a:pPr algn="l">
              <a:lnSpc>
                <a:spcPts val="3219"/>
              </a:lnSpc>
            </a:pP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HTTP Flood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Targets the OpenPLC web interface by simulating a large number of login attempts to prevent legitimate users from accessing the system.</a:t>
            </a:r>
          </a:p>
          <a:p>
            <a:pPr algn="l">
              <a:lnSpc>
                <a:spcPts val="3219"/>
              </a:lnSpc>
            </a:pP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MITM (Man-in-the-Middle)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Intercepts and manipulates communication between OpenPLC and ScadaBR to allow attackers to alter data or inject malicious commands without detection.</a:t>
            </a:r>
          </a:p>
          <a:p>
            <a:pPr algn="l">
              <a:lnSpc>
                <a:spcPts val="3219"/>
              </a:lnSpc>
            </a:pP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Modbus Flooding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</a:t>
            </a:r>
          </a:p>
          <a:p>
            <a:pPr algn="l" marL="993138" indent="-331046" lvl="2">
              <a:lnSpc>
                <a:spcPts val="3219"/>
              </a:lnSpc>
              <a:spcBef>
                <a:spcPct val="0"/>
              </a:spcBef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Exploits the Modbus communication protocol by sending a flood of illegitimate requests to the OpenPLC system to disrupt its ability to process valid commands and responses.</a:t>
            </a:r>
          </a:p>
          <a:p>
            <a:pPr algn="l" marL="0" indent="0" lvl="0">
              <a:lnSpc>
                <a:spcPts val="3219"/>
              </a:lnSpc>
              <a:spcBef>
                <a:spcPct val="0"/>
              </a:spcBef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519113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172012" y="9210675"/>
            <a:ext cx="34915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9470" y="1391960"/>
            <a:ext cx="15529061" cy="83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RESULTS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79470" y="2529879"/>
            <a:ext cx="15529061" cy="6799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Simulation Success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Successfully simulated an assembly station integrating OpenPLC, Factory I/O, and ScadaBR.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Utilized two versions of OpenPLC: one running locally and another in Docker containers.</a:t>
            </a:r>
          </a:p>
          <a:p>
            <a:pPr algn="l">
              <a:lnSpc>
                <a:spcPts val="3219"/>
              </a:lnSpc>
            </a:pP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Containerization with Docker achieved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Docker used to containerize all components, ensuring isolation and portability.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Docker networking enabled seamless communication between OpenPLC and ScadaBR.</a:t>
            </a:r>
          </a:p>
          <a:p>
            <a:pPr algn="l">
              <a:lnSpc>
                <a:spcPts val="3219"/>
              </a:lnSpc>
            </a:pP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Automation achieved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Terraform fully automated infrastructure provisioning, ensuring consistency and reproducibility.</a:t>
            </a:r>
          </a:p>
          <a:p>
            <a:pPr algn="l">
              <a:lnSpc>
                <a:spcPts val="3219"/>
              </a:lnSpc>
            </a:pP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Security Testing Outcome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Conducted DDoS, HTTP Flood, MITM, and Modbus Flooding attacks.</a:t>
            </a:r>
          </a:p>
          <a:p>
            <a:pPr algn="l" marL="993138" indent="-331046" lvl="2">
              <a:lnSpc>
                <a:spcPts val="3219"/>
              </a:lnSpc>
              <a:spcBef>
                <a:spcPct val="0"/>
              </a:spcBef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Attacks were unsuccessful because of their simple nature and  to robust network configurations.</a:t>
            </a:r>
          </a:p>
          <a:p>
            <a:pPr algn="l" marL="0" indent="0" lvl="0">
              <a:lnSpc>
                <a:spcPts val="3219"/>
              </a:lnSpc>
              <a:spcBef>
                <a:spcPct val="0"/>
              </a:spcBef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519113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172012" y="9210675"/>
            <a:ext cx="34915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9470" y="1391960"/>
            <a:ext cx="15529061" cy="83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SOURCES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79470" y="2535346"/>
            <a:ext cx="15529061" cy="3599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https://docs.factoryio.com, 13.12.24.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https://github.com/ScadaBR, 13.12.24.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https://docs.docker.com/get-started/docker-overview/, 13.12.24.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https://docs.docker.com/engine/network/, 13.12.24.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https://www.cloudflare.com/de-de/learning/ddos/ddos-attack-tools/how-to-ddos/, 13.12.24.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https://owasp.org/www-community/attacks/Manipulator-in-the-middle_attack.com, 13.12.24.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https://dl.acm.org/doi/pdf/10.5555/2667510.2667517, 13.12.24.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https://autonomylogic.com/docs/openplc-overview/, 13.12.24.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https://www.terraform.io/, 13.12.24.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519113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172012" y="9210675"/>
            <a:ext cx="34915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44078" y="1326430"/>
            <a:ext cx="21203378" cy="7634140"/>
            <a:chOff x="0" y="0"/>
            <a:chExt cx="1128752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8752" cy="406400"/>
            </a:xfrm>
            <a:custGeom>
              <a:avLst/>
              <a:gdLst/>
              <a:ahLst/>
              <a:cxnLst/>
              <a:rect r="r" b="b" t="t" l="l"/>
              <a:pathLst>
                <a:path h="406400" w="1128752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958126" y="4132347"/>
            <a:ext cx="12371749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THANK YOU FOR YOUR ATTENTION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600950" y="6932479"/>
            <a:ext cx="3086100" cy="804358"/>
            <a:chOff x="0" y="0"/>
            <a:chExt cx="812800" cy="21184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211847"/>
            </a:xfrm>
            <a:custGeom>
              <a:avLst/>
              <a:gdLst/>
              <a:ahLst/>
              <a:cxnLst/>
              <a:rect r="r" b="b" t="t" l="l"/>
              <a:pathLst>
                <a:path h="211847" w="812800">
                  <a:moveTo>
                    <a:pt x="50173" y="0"/>
                  </a:moveTo>
                  <a:lnTo>
                    <a:pt x="762627" y="0"/>
                  </a:lnTo>
                  <a:cubicBezTo>
                    <a:pt x="775934" y="0"/>
                    <a:pt x="788695" y="5286"/>
                    <a:pt x="798105" y="14695"/>
                  </a:cubicBezTo>
                  <a:cubicBezTo>
                    <a:pt x="807514" y="24105"/>
                    <a:pt x="812800" y="36866"/>
                    <a:pt x="812800" y="50173"/>
                  </a:cubicBezTo>
                  <a:lnTo>
                    <a:pt x="812800" y="161675"/>
                  </a:lnTo>
                  <a:cubicBezTo>
                    <a:pt x="812800" y="174981"/>
                    <a:pt x="807514" y="187743"/>
                    <a:pt x="798105" y="197152"/>
                  </a:cubicBezTo>
                  <a:cubicBezTo>
                    <a:pt x="788695" y="206561"/>
                    <a:pt x="775934" y="211847"/>
                    <a:pt x="762627" y="211847"/>
                  </a:cubicBezTo>
                  <a:lnTo>
                    <a:pt x="50173" y="211847"/>
                  </a:lnTo>
                  <a:cubicBezTo>
                    <a:pt x="36866" y="211847"/>
                    <a:pt x="24105" y="206561"/>
                    <a:pt x="14695" y="197152"/>
                  </a:cubicBezTo>
                  <a:cubicBezTo>
                    <a:pt x="5286" y="187743"/>
                    <a:pt x="0" y="174981"/>
                    <a:pt x="0" y="161675"/>
                  </a:cubicBezTo>
                  <a:lnTo>
                    <a:pt x="0" y="50173"/>
                  </a:lnTo>
                  <a:cubicBezTo>
                    <a:pt x="0" y="36866"/>
                    <a:pt x="5286" y="24105"/>
                    <a:pt x="14695" y="14695"/>
                  </a:cubicBezTo>
                  <a:cubicBezTo>
                    <a:pt x="24105" y="5286"/>
                    <a:pt x="36866" y="0"/>
                    <a:pt x="50173" y="0"/>
                  </a:cubicBezTo>
                  <a:close/>
                </a:path>
              </a:pathLst>
            </a:custGeom>
            <a:solidFill>
              <a:srgbClr val="4E6E81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12800" cy="2594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  <a:r>
                <a:rPr lang="en-US" sz="2199" spc="21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Cybersecurity Exam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514350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172012" y="9210675"/>
            <a:ext cx="34915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13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82226" y="983454"/>
            <a:ext cx="14523548" cy="83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AGENDA OVERVIEW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82226" y="2129873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630356" y="2129873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82226" y="3966162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630356" y="3966162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82226" y="5805615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30356" y="5805615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07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82226" y="3275345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OUR GOALS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620831" y="3275345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PROJECT SIMULATION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82226" y="5111634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DESIGN INDUSTRY CASE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630356" y="5111634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CYBERATTACKS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82226" y="6951087"/>
            <a:ext cx="4775418" cy="789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INDUSTRY COMPONENTS SIMULATION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630356" y="6951087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RESULTS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82226" y="7645068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630356" y="7645068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08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82226" y="8790540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INFRASTRUCTURE SETUP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630356" y="8790540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SOURCES</a:t>
            </a:r>
          </a:p>
        </p:txBody>
      </p:sp>
      <p:sp>
        <p:nvSpPr>
          <p:cNvPr name="AutoShape 19" id="19"/>
          <p:cNvSpPr/>
          <p:nvPr/>
        </p:nvSpPr>
        <p:spPr>
          <a:xfrm>
            <a:off x="9144000" y="5967540"/>
            <a:ext cx="28575" cy="4319460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20" id="20"/>
          <p:cNvGrpSpPr/>
          <p:nvPr/>
        </p:nvGrpSpPr>
        <p:grpSpPr>
          <a:xfrm rot="0">
            <a:off x="17259300" y="9258300"/>
            <a:ext cx="248490" cy="248490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9470" y="1391960"/>
            <a:ext cx="15529061" cy="83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OUR GOALS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79470" y="2535346"/>
            <a:ext cx="15529061" cy="5599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Simulation of Industrial Environment and Components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Design and imple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ment a mini-industrial infrastructure to simulate an assembly station.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Integrate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components like OpenPLC, Factory I/O, and ScadaBR.</a:t>
            </a:r>
          </a:p>
          <a:p>
            <a:pPr algn="l">
              <a:lnSpc>
                <a:spcPts val="3219"/>
              </a:lnSpc>
            </a:pP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Containerization with Docker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 Docker to containerize the simulation to ensure isolation and portability.</a:t>
            </a:r>
          </a:p>
          <a:p>
            <a:pPr algn="l">
              <a:lnSpc>
                <a:spcPts val="3219"/>
              </a:lnSpc>
            </a:pP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Automation with Terraform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Implement Terraform to automate the provisioning of the infrastructure and enable reproducibility across different deployments.</a:t>
            </a:r>
          </a:p>
          <a:p>
            <a:pPr algn="l">
              <a:lnSpc>
                <a:spcPts val="3219"/>
              </a:lnSpc>
            </a:pP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b="true" sz="2299" spc="2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Security Evaluation</a:t>
            </a: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</a:t>
            </a:r>
          </a:p>
          <a:p>
            <a:pPr algn="l" marL="993138" indent="-331046" lvl="2">
              <a:lnSpc>
                <a:spcPts val="3219"/>
              </a:lnSpc>
              <a:buFont typeface="Arial"/>
              <a:buChar char="⚬"/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Evaluate the security of the simulated industrial environment by performing various cyberattacks.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519113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259300" y="9210675"/>
            <a:ext cx="17457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519113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727535" y="2375892"/>
            <a:ext cx="8832930" cy="7033221"/>
          </a:xfrm>
          <a:custGeom>
            <a:avLst/>
            <a:gdLst/>
            <a:ahLst/>
            <a:cxnLst/>
            <a:rect r="r" b="b" t="t" l="l"/>
            <a:pathLst>
              <a:path h="7033221" w="8832930">
                <a:moveTo>
                  <a:pt x="0" y="0"/>
                </a:moveTo>
                <a:lnTo>
                  <a:pt x="8832930" y="0"/>
                </a:lnTo>
                <a:lnTo>
                  <a:pt x="8832930" y="7033220"/>
                </a:lnTo>
                <a:lnTo>
                  <a:pt x="0" y="70332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379470" y="1391960"/>
            <a:ext cx="15529061" cy="83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DESIGN INDUSTRY CASE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59300" y="9210675"/>
            <a:ext cx="17457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519113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105654" y="2450065"/>
            <a:ext cx="12076692" cy="6808235"/>
          </a:xfrm>
          <a:custGeom>
            <a:avLst/>
            <a:gdLst/>
            <a:ahLst/>
            <a:cxnLst/>
            <a:rect r="r" b="b" t="t" l="l"/>
            <a:pathLst>
              <a:path h="6808235" w="12076692">
                <a:moveTo>
                  <a:pt x="0" y="0"/>
                </a:moveTo>
                <a:lnTo>
                  <a:pt x="12076692" y="0"/>
                </a:lnTo>
                <a:lnTo>
                  <a:pt x="12076692" y="6808235"/>
                </a:lnTo>
                <a:lnTo>
                  <a:pt x="0" y="68082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379470" y="1391960"/>
            <a:ext cx="15529061" cy="83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DESIGN INDUSTRY CASE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59300" y="9210675"/>
            <a:ext cx="17457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519113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011053" y="4043581"/>
            <a:ext cx="3926248" cy="1827311"/>
          </a:xfrm>
          <a:custGeom>
            <a:avLst/>
            <a:gdLst/>
            <a:ahLst/>
            <a:cxnLst/>
            <a:rect r="r" b="b" t="t" l="l"/>
            <a:pathLst>
              <a:path h="1827311" w="3926248">
                <a:moveTo>
                  <a:pt x="0" y="0"/>
                </a:moveTo>
                <a:lnTo>
                  <a:pt x="3926249" y="0"/>
                </a:lnTo>
                <a:lnTo>
                  <a:pt x="3926249" y="1827311"/>
                </a:lnTo>
                <a:lnTo>
                  <a:pt x="0" y="18273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597" t="-50151" r="-10413" b="-52656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504494" y="7396212"/>
            <a:ext cx="2939366" cy="1657476"/>
          </a:xfrm>
          <a:custGeom>
            <a:avLst/>
            <a:gdLst/>
            <a:ahLst/>
            <a:cxnLst/>
            <a:rect r="r" b="b" t="t" l="l"/>
            <a:pathLst>
              <a:path h="1657476" w="2939366">
                <a:moveTo>
                  <a:pt x="0" y="0"/>
                </a:moveTo>
                <a:lnTo>
                  <a:pt x="2939367" y="0"/>
                </a:lnTo>
                <a:lnTo>
                  <a:pt x="2939367" y="1657476"/>
                </a:lnTo>
                <a:lnTo>
                  <a:pt x="0" y="16574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379470" y="1391960"/>
            <a:ext cx="15529061" cy="83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INDUSTRY COMPONENTS SIMULATION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59300" y="9210675"/>
            <a:ext cx="17457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6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512161" y="3248451"/>
            <a:ext cx="8499682" cy="3331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Open-source platform for Programmable Logic Controllers (PLCs).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Designed for simulating and controlling industrial automation components.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b="true" sz="2100" spc="21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OpenPLC Runtime</a:t>
            </a: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Executes PLC programs and handles real-time industrial control and simulation.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b="true" sz="2100" spc="21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OpenPLC Editor</a:t>
            </a: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Provides a user-friendly interface to create and edit PLC programs.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512161" y="7354365"/>
            <a:ext cx="8499682" cy="1655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Provides a dynamic 3D simulation environment for testing PLC programs.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Complements OpenPLC for a full simulation and control workflow.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512161" y="6784768"/>
            <a:ext cx="8499682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b="true" sz="2499" spc="24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FACTORY I/O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512161" y="2554221"/>
            <a:ext cx="8499682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b="true" sz="2499" spc="24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OPEN PLC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519113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152429" y="3375455"/>
            <a:ext cx="13983143" cy="1655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Open-source Supervisory Control and Data Acquisition (SCADA).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Serves as the Human-Machine Interface (HMI) for monitoring and controlling industrial processes.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Provides a user-friendly interface to monitor real-time data.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2152429" y="5525108"/>
            <a:ext cx="13983143" cy="3166993"/>
          </a:xfrm>
          <a:custGeom>
            <a:avLst/>
            <a:gdLst/>
            <a:ahLst/>
            <a:cxnLst/>
            <a:rect r="r" b="b" t="t" l="l"/>
            <a:pathLst>
              <a:path h="3166993" w="13983143">
                <a:moveTo>
                  <a:pt x="0" y="0"/>
                </a:moveTo>
                <a:lnTo>
                  <a:pt x="13983142" y="0"/>
                </a:lnTo>
                <a:lnTo>
                  <a:pt x="13983142" y="3166992"/>
                </a:lnTo>
                <a:lnTo>
                  <a:pt x="0" y="31669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16348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379470" y="1391960"/>
            <a:ext cx="15529061" cy="83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INDUSTRY COMPONENTS SIMULATION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68825" y="9210675"/>
            <a:ext cx="17457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7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52429" y="2553129"/>
            <a:ext cx="8499682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b="true" sz="2499" spc="24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SCADA BR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519113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024033" y="3550657"/>
            <a:ext cx="1900289" cy="1592843"/>
          </a:xfrm>
          <a:custGeom>
            <a:avLst/>
            <a:gdLst/>
            <a:ahLst/>
            <a:cxnLst/>
            <a:rect r="r" b="b" t="t" l="l"/>
            <a:pathLst>
              <a:path h="1592843" w="1900289">
                <a:moveTo>
                  <a:pt x="0" y="0"/>
                </a:moveTo>
                <a:lnTo>
                  <a:pt x="1900289" y="0"/>
                </a:lnTo>
                <a:lnTo>
                  <a:pt x="1900289" y="1592843"/>
                </a:lnTo>
                <a:lnTo>
                  <a:pt x="0" y="15928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5750" t="0" r="-23264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121628" y="6887880"/>
            <a:ext cx="1705099" cy="1915605"/>
          </a:xfrm>
          <a:custGeom>
            <a:avLst/>
            <a:gdLst/>
            <a:ahLst/>
            <a:cxnLst/>
            <a:rect r="r" b="b" t="t" l="l"/>
            <a:pathLst>
              <a:path h="1915605" w="1705099">
                <a:moveTo>
                  <a:pt x="0" y="0"/>
                </a:moveTo>
                <a:lnTo>
                  <a:pt x="1705099" y="0"/>
                </a:lnTo>
                <a:lnTo>
                  <a:pt x="1705099" y="1915606"/>
                </a:lnTo>
                <a:lnTo>
                  <a:pt x="0" y="19156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9137" t="-11507" r="-55691" b="-23622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379470" y="1391960"/>
            <a:ext cx="15529061" cy="83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INFRASTRUCTURE SETUP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59300" y="9210675"/>
            <a:ext cx="17457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8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512161" y="3248451"/>
            <a:ext cx="8499682" cy="2493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Provides isolated containers for applications and their dependencies.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Network ensures containers can communicate with each other.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 Cases in Our Project: Running OpenPLC Runtime and ScadaBR and simulating cyberattacks.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512161" y="6765548"/>
            <a:ext cx="8499682" cy="2074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For automating resource management.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Used to provision Docker components.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Simplifies Docker infrastructure management.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Enhances scalability and reproducibility of our project environments.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512161" y="6074578"/>
            <a:ext cx="8499682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b="true" sz="2499" spc="24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INFRASTRUCTURE AS CODE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512161" y="2554221"/>
            <a:ext cx="8499682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b="true" sz="2499" spc="24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CONTAINERIZATION AND NETWERK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519113" y="127259"/>
            <a:ext cx="1028700" cy="1025686"/>
          </a:xfrm>
          <a:custGeom>
            <a:avLst/>
            <a:gdLst/>
            <a:ahLst/>
            <a:cxnLst/>
            <a:rect r="r" b="b" t="t" l="l"/>
            <a:pathLst>
              <a:path h="1025686" w="1028700">
                <a:moveTo>
                  <a:pt x="0" y="0"/>
                </a:moveTo>
                <a:lnTo>
                  <a:pt x="1028700" y="0"/>
                </a:lnTo>
                <a:lnTo>
                  <a:pt x="1028700" y="1025686"/>
                </a:lnTo>
                <a:lnTo>
                  <a:pt x="0" y="1025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10" id="10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657" t="0" r="657" b="0"/>
          <a:stretch>
            <a:fillRect/>
          </a:stretch>
        </p:blipFill>
        <p:spPr>
          <a:xfrm flipH="false" flipV="false" rot="0">
            <a:off x="3192481" y="2349324"/>
            <a:ext cx="11903037" cy="6784731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379470" y="1391960"/>
            <a:ext cx="15529061" cy="83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80"/>
              </a:lnSpc>
            </a:pPr>
            <a:r>
              <a:rPr lang="en-US" b="true" sz="4700" spc="23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PROJECT SIMULATION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59300" y="9210675"/>
            <a:ext cx="17457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9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DAGZE7UOmG4</dc:identifier>
  <dcterms:modified xsi:type="dcterms:W3CDTF">2011-08-01T06:04:30Z</dcterms:modified>
  <cp:revision>1</cp:revision>
  <dc:title>Industrial Simulation Env</dc:title>
</cp:coreProperties>
</file>

<file path=docProps/thumbnail.jpeg>
</file>